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Lst>
  <p:sldSz cx="7772400" cy="100584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5"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7654D"/>
    <a:srgbClr val="273C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showGuides="1">
      <p:cViewPr>
        <p:scale>
          <a:sx n="86" d="100"/>
          <a:sy n="86" d="100"/>
        </p:scale>
        <p:origin x="2264" y="120"/>
      </p:cViewPr>
      <p:guideLst>
        <p:guide orient="horz" pos="3145"/>
        <p:guide pos="244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2/04/22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4023574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2/04/22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055040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2/04/22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2740599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8C050C6D-6EC6-48EC-9F81-A179C789F596}" type="datetimeFigureOut">
              <a:rPr lang="es-CO" smtClean="0"/>
              <a:t>2/04/22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17298039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8C050C6D-6EC6-48EC-9F81-A179C789F596}" type="datetimeFigureOut">
              <a:rPr lang="es-CO" smtClean="0"/>
              <a:t>2/04/22</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23431017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C050C6D-6EC6-48EC-9F81-A179C789F596}" type="datetimeFigureOut">
              <a:rPr lang="es-CO" smtClean="0"/>
              <a:t>2/04/22</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39088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el estilo de texto del patrón</a:t>
            </a:r>
          </a:p>
        </p:txBody>
      </p:sp>
      <p:sp>
        <p:nvSpPr>
          <p:cNvPr id="4" name="Content Placeholder 3"/>
          <p:cNvSpPr>
            <a:spLocks noGrp="1"/>
          </p:cNvSpPr>
          <p:nvPr>
            <p:ph sz="half" idx="2"/>
          </p:nvPr>
        </p:nvSpPr>
        <p:spPr>
          <a:xfrm>
            <a:off x="535366" y="3674110"/>
            <a:ext cx="3288089" cy="54040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s-ES"/>
              <a:t>Editar el estilo de texto del patrón</a:t>
            </a:r>
          </a:p>
        </p:txBody>
      </p:sp>
      <p:sp>
        <p:nvSpPr>
          <p:cNvPr id="6" name="Content Placeholder 5"/>
          <p:cNvSpPr>
            <a:spLocks noGrp="1"/>
          </p:cNvSpPr>
          <p:nvPr>
            <p:ph sz="quarter" idx="4"/>
          </p:nvPr>
        </p:nvSpPr>
        <p:spPr>
          <a:xfrm>
            <a:off x="3934778" y="3674110"/>
            <a:ext cx="3304282" cy="5404062"/>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C050C6D-6EC6-48EC-9F81-A179C789F596}" type="datetimeFigureOut">
              <a:rPr lang="es-CO" smtClean="0"/>
              <a:t>2/04/22</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542494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8C050C6D-6EC6-48EC-9F81-A179C789F596}" type="datetimeFigureOut">
              <a:rPr lang="es-CO" smtClean="0"/>
              <a:t>2/04/22</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7555227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050C6D-6EC6-48EC-9F81-A179C789F596}" type="datetimeFigureOut">
              <a:rPr lang="es-CO" smtClean="0"/>
              <a:t>2/04/22</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330513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el estilo de texto del patrón</a:t>
            </a:r>
          </a:p>
        </p:txBody>
      </p:sp>
      <p:sp>
        <p:nvSpPr>
          <p:cNvPr id="5" name="Date Placeholder 4"/>
          <p:cNvSpPr>
            <a:spLocks noGrp="1"/>
          </p:cNvSpPr>
          <p:nvPr>
            <p:ph type="dt" sz="half" idx="10"/>
          </p:nvPr>
        </p:nvSpPr>
        <p:spPr/>
        <p:txBody>
          <a:bodyPr/>
          <a:lstStyle/>
          <a:p>
            <a:fld id="{8C050C6D-6EC6-48EC-9F81-A179C789F596}" type="datetimeFigureOut">
              <a:rPr lang="es-CO" smtClean="0"/>
              <a:t>2/04/22</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2840419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s-ES"/>
              <a:t>Editar el estilo de texto del patrón</a:t>
            </a:r>
          </a:p>
        </p:txBody>
      </p:sp>
      <p:sp>
        <p:nvSpPr>
          <p:cNvPr id="5" name="Date Placeholder 4"/>
          <p:cNvSpPr>
            <a:spLocks noGrp="1"/>
          </p:cNvSpPr>
          <p:nvPr>
            <p:ph type="dt" sz="half" idx="10"/>
          </p:nvPr>
        </p:nvSpPr>
        <p:spPr/>
        <p:txBody>
          <a:bodyPr/>
          <a:lstStyle/>
          <a:p>
            <a:fld id="{8C050C6D-6EC6-48EC-9F81-A179C789F596}" type="datetimeFigureOut">
              <a:rPr lang="es-CO" smtClean="0"/>
              <a:t>2/04/22</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4D120D09-95A7-44DF-AF65-082B63EE698C}" type="slidenum">
              <a:rPr lang="es-CO" smtClean="0"/>
              <a:t>‹#›</a:t>
            </a:fld>
            <a:endParaRPr lang="es-CO"/>
          </a:p>
        </p:txBody>
      </p:sp>
    </p:spTree>
    <p:extLst>
      <p:ext uri="{BB962C8B-B14F-4D97-AF65-F5344CB8AC3E}">
        <p14:creationId xmlns:p14="http://schemas.microsoft.com/office/powerpoint/2010/main" val="3123383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8C050C6D-6EC6-48EC-9F81-A179C789F596}" type="datetimeFigureOut">
              <a:rPr lang="es-CO" smtClean="0"/>
              <a:t>2/04/22</a:t>
            </a:fld>
            <a:endParaRPr lang="es-CO"/>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4D120D09-95A7-44DF-AF65-082B63EE698C}" type="slidenum">
              <a:rPr lang="es-CO" smtClean="0"/>
              <a:t>‹#›</a:t>
            </a:fld>
            <a:endParaRPr lang="es-CO"/>
          </a:p>
        </p:txBody>
      </p:sp>
    </p:spTree>
    <p:extLst>
      <p:ext uri="{BB962C8B-B14F-4D97-AF65-F5344CB8AC3E}">
        <p14:creationId xmlns:p14="http://schemas.microsoft.com/office/powerpoint/2010/main" val="2196988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2683"/>
            <a:ext cx="7772400" cy="10053034"/>
          </a:xfrm>
          <a:prstGeom prst="rect">
            <a:avLst/>
          </a:prstGeom>
        </p:spPr>
      </p:pic>
      <p:sp>
        <p:nvSpPr>
          <p:cNvPr id="3" name="CuadroTexto 2"/>
          <p:cNvSpPr txBox="1"/>
          <p:nvPr/>
        </p:nvSpPr>
        <p:spPr>
          <a:xfrm>
            <a:off x="516538" y="938121"/>
            <a:ext cx="6739324" cy="7637732"/>
          </a:xfrm>
          <a:prstGeom prst="rect">
            <a:avLst/>
          </a:prstGeom>
          <a:noFill/>
        </p:spPr>
        <p:txBody>
          <a:bodyPr wrap="square" rtlCol="0">
            <a:spAutoFit/>
          </a:bodyPr>
          <a:lstStyle/>
          <a:p>
            <a:pPr algn="ctr"/>
            <a:r>
              <a:rPr lang="en-US" sz="1400" b="1" dirty="0">
                <a:latin typeface="Calibri" panose="020F0502020204030204" pitchFamily="34" charset="0"/>
                <a:ea typeface="Yu Mincho"/>
                <a:cs typeface="Times New Roman" panose="02020603050405020304" pitchFamily="18" charset="0"/>
              </a:rPr>
              <a:t>Animal Arthritis Relief </a:t>
            </a:r>
            <a:r>
              <a:rPr lang="es-CO" sz="1400" b="1" dirty="0">
                <a:latin typeface="Calibri" panose="020F0502020204030204" pitchFamily="34" charset="0"/>
                <a:ea typeface="Yu Mincho"/>
                <a:cs typeface="Times New Roman" panose="02020603050405020304" pitchFamily="18" charset="0"/>
              </a:rPr>
              <a:t>&amp; </a:t>
            </a:r>
            <a:r>
              <a:rPr lang="es-CO" sz="1400" b="1" dirty="0" err="1">
                <a:latin typeface="Calibri" panose="020F0502020204030204" pitchFamily="34" charset="0"/>
                <a:ea typeface="Yu Mincho"/>
                <a:cs typeface="Times New Roman" panose="02020603050405020304" pitchFamily="18" charset="0"/>
              </a:rPr>
              <a:t>BarleyGold</a:t>
            </a:r>
            <a:endParaRPr lang="es-CO" sz="1400" b="1" dirty="0">
              <a:latin typeface="Calibri" panose="020F0502020204030204" pitchFamily="34" charset="0"/>
              <a:ea typeface="Yu Mincho"/>
              <a:cs typeface="Times New Roman" panose="02020603050405020304" pitchFamily="18" charset="0"/>
            </a:endParaRPr>
          </a:p>
          <a:p>
            <a:pPr algn="ctr"/>
            <a:r>
              <a:rPr lang="es-CO" sz="1400" dirty="0" err="1">
                <a:latin typeface="Calibri" panose="020F0502020204030204" pitchFamily="34" charset="0"/>
                <a:ea typeface="Yu Mincho"/>
                <a:cs typeface="Times New Roman" panose="02020603050405020304" pitchFamily="18" charset="0"/>
              </a:rPr>
              <a:t>By</a:t>
            </a:r>
            <a:r>
              <a:rPr lang="es-CO" sz="1400" dirty="0">
                <a:latin typeface="Calibri" panose="020F0502020204030204" pitchFamily="34" charset="0"/>
                <a:ea typeface="Yu Mincho"/>
                <a:cs typeface="Times New Roman" panose="02020603050405020304" pitchFamily="18" charset="0"/>
              </a:rPr>
              <a:t> Ken Campbell</a:t>
            </a:r>
            <a:endParaRPr lang="en-US" sz="1400" dirty="0">
              <a:latin typeface="Calibri" panose="020F0502020204030204" pitchFamily="34" charset="0"/>
              <a:ea typeface="Yu Mincho"/>
              <a:cs typeface="Times New Roman" panose="02020603050405020304" pitchFamily="18" charset="0"/>
            </a:endParaRPr>
          </a:p>
          <a:p>
            <a:pPr algn="just"/>
            <a:endParaRPr lang="en-US" sz="1400" b="1" dirty="0">
              <a:latin typeface="Calibri" panose="020F0502020204030204" pitchFamily="34" charset="0"/>
              <a:ea typeface="Yu Mincho"/>
              <a:cs typeface="Times New Roman" panose="02020603050405020304" pitchFamily="18" charset="0"/>
            </a:endParaRPr>
          </a:p>
          <a:p>
            <a:pPr algn="just"/>
            <a:r>
              <a:rPr lang="en-US" sz="1400" dirty="0"/>
              <a:t>It is fascinating in seeing responses of different products with people and animals. There may be a physiological response of a product with humans but never with animals. One product that shows very promising arthritis relief with people is </a:t>
            </a:r>
            <a:r>
              <a:rPr lang="en-US" sz="1400" dirty="0" err="1"/>
              <a:t>BarleyGold</a:t>
            </a:r>
            <a:r>
              <a:rPr lang="en-US" sz="1400" dirty="0"/>
              <a:t>. Noting that the initial testing’s with BarleyGold was with farm animals and that it had very positive results increasing bone density, I was wondering how well the product would work with different pets, especially dogs, birds and cats with arthritis. </a:t>
            </a:r>
          </a:p>
          <a:p>
            <a:pPr algn="just"/>
            <a:endParaRPr lang="es-CO" sz="1400" dirty="0"/>
          </a:p>
          <a:p>
            <a:pPr algn="just"/>
            <a:r>
              <a:rPr lang="es-CO" sz="1400" b="1" dirty="0"/>
              <a:t>At </a:t>
            </a:r>
            <a:r>
              <a:rPr lang="es-CO" sz="1400" b="1" dirty="0" err="1"/>
              <a:t>this</a:t>
            </a:r>
            <a:r>
              <a:rPr lang="es-CO" sz="1400" b="1" dirty="0"/>
              <a:t> time </a:t>
            </a:r>
            <a:r>
              <a:rPr lang="es-CO" sz="1400" b="1" dirty="0" err="1"/>
              <a:t>the</a:t>
            </a:r>
            <a:r>
              <a:rPr lang="es-CO" sz="1400" b="1" dirty="0"/>
              <a:t> </a:t>
            </a:r>
            <a:r>
              <a:rPr lang="es-CO" sz="1400" b="1" dirty="0" err="1"/>
              <a:t>following</a:t>
            </a:r>
            <a:r>
              <a:rPr lang="es-CO" sz="1400" b="1" dirty="0"/>
              <a:t> testimonial </a:t>
            </a:r>
            <a:r>
              <a:rPr lang="es-CO" sz="1400" b="1" dirty="0" err="1"/>
              <a:t>came</a:t>
            </a:r>
            <a:r>
              <a:rPr lang="es-CO" sz="1400" b="1" dirty="0"/>
              <a:t> in:</a:t>
            </a:r>
          </a:p>
          <a:p>
            <a:pPr algn="just"/>
            <a:r>
              <a:rPr lang="en-US" sz="1400" dirty="0"/>
              <a:t>We had an older Pitt Bull about, 70 </a:t>
            </a:r>
            <a:r>
              <a:rPr lang="en-US" sz="1400" dirty="0" err="1"/>
              <a:t>lbs</a:t>
            </a:r>
            <a:r>
              <a:rPr lang="en-US" sz="1400" dirty="0"/>
              <a:t>, with arthritis and he, was having great difficulty getting up and moving around. I started him slowly on the </a:t>
            </a:r>
            <a:r>
              <a:rPr lang="en-US" sz="1400" dirty="0" err="1"/>
              <a:t>BarleyGold</a:t>
            </a:r>
            <a:r>
              <a:rPr lang="en-US" sz="1400" dirty="0"/>
              <a:t> Level Original at one-half a tablespoon and got him up to two tablespoons in about forty days. What a huge change!! He was running around playing again, in fact, he seemed to know how beneficial the </a:t>
            </a:r>
            <a:r>
              <a:rPr lang="en-US" sz="1400" dirty="0" err="1"/>
              <a:t>BarleyGold</a:t>
            </a:r>
            <a:r>
              <a:rPr lang="en-US" sz="1400" dirty="0"/>
              <a:t> was for him. He would not eat his food and would bark if the barley was not added. We kept him on the Ancient </a:t>
            </a:r>
            <a:r>
              <a:rPr lang="en-US" sz="1400" dirty="0" err="1"/>
              <a:t>BarleyGold</a:t>
            </a:r>
            <a:r>
              <a:rPr lang="en-US" sz="1400" dirty="0"/>
              <a:t>, and arthritis never returned. He has since passed away, but the comments we got from the vet were that we probably were able to give him at least another three years.</a:t>
            </a:r>
          </a:p>
          <a:p>
            <a:pPr algn="just"/>
            <a:endParaRPr lang="es-CO" sz="1400" dirty="0"/>
          </a:p>
          <a:p>
            <a:pPr algn="just"/>
            <a:r>
              <a:rPr lang="en-US" sz="1400" dirty="0"/>
              <a:t>From this experience, I have suggested BarleyGold to several others, with both young and aging pets, and they have found the same results with their dogs, cats and birds reversing and as a preventative method. It seems the best procedure is to initiate animals on the BarleyGold Original and eventually get them on the BarleyGold Ancient and follow the instructions on the jar for the larger dogs and reduce the amount proportionately with smaller animals.</a:t>
            </a:r>
          </a:p>
          <a:p>
            <a:pPr algn="just"/>
            <a:endParaRPr lang="es-CO" sz="1400" dirty="0"/>
          </a:p>
          <a:p>
            <a:pPr algn="just"/>
            <a:r>
              <a:rPr lang="en-US" sz="1400" dirty="0"/>
              <a:t>One caution is DO NOT feed the BarleyGold to rodent pets like rats, mice, gerbils or guinea pigs as the product will produce gas</a:t>
            </a:r>
            <a:r>
              <a:rPr lang="en-US" sz="1400" b="1" dirty="0"/>
              <a:t>.  All rodents cannot pass gas. </a:t>
            </a:r>
            <a:r>
              <a:rPr lang="en-US" sz="1400" dirty="0"/>
              <a:t>Therefore it may kill them. Other than this all the people that I know that give it to their animals or themselves on a daily basis see very positive results reducing or minimizing the arthritic effects such that the animals rebound to their youthful self and maybe another few years of enjoyment with their owners.</a:t>
            </a:r>
            <a:endParaRPr lang="es-CO" sz="1400" dirty="0"/>
          </a:p>
          <a:p>
            <a:pPr algn="just"/>
            <a:endParaRPr lang="en-US" sz="1400" dirty="0">
              <a:latin typeface="Calibri" panose="020F0502020204030204" pitchFamily="34" charset="0"/>
              <a:ea typeface="Yu Mincho"/>
              <a:cs typeface="Times New Roman" panose="02020603050405020304" pitchFamily="18" charset="0"/>
            </a:endParaRPr>
          </a:p>
          <a:p>
            <a:pPr algn="just">
              <a:lnSpc>
                <a:spcPct val="107000"/>
              </a:lnSpc>
              <a:spcAft>
                <a:spcPts val="800"/>
              </a:spcAft>
            </a:pPr>
            <a:endParaRPr lang="es-CO" sz="1400" dirty="0">
              <a:latin typeface="Calibri" panose="020F0502020204030204" pitchFamily="34" charset="0"/>
              <a:ea typeface="Yu Mincho"/>
              <a:cs typeface="Times New Roman" panose="02020603050405020304" pitchFamily="18" charset="0"/>
            </a:endParaRPr>
          </a:p>
        </p:txBody>
      </p:sp>
      <p:sp>
        <p:nvSpPr>
          <p:cNvPr id="6" name="Rectángulo 5"/>
          <p:cNvSpPr/>
          <p:nvPr/>
        </p:nvSpPr>
        <p:spPr>
          <a:xfrm>
            <a:off x="5281684" y="103571"/>
            <a:ext cx="2210937" cy="2866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4.3.3. Ver. 31-05-20</a:t>
            </a:r>
          </a:p>
        </p:txBody>
      </p:sp>
      <p:sp>
        <p:nvSpPr>
          <p:cNvPr id="7" name="Rectángulo 6"/>
          <p:cNvSpPr/>
          <p:nvPr/>
        </p:nvSpPr>
        <p:spPr>
          <a:xfrm>
            <a:off x="3440942" y="9289248"/>
            <a:ext cx="890516" cy="31715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a:solidFill>
                  <a:schemeClr val="tx1"/>
                </a:solidFill>
              </a:rPr>
              <a:t>1-1</a:t>
            </a:r>
          </a:p>
        </p:txBody>
      </p:sp>
    </p:spTree>
    <p:extLst>
      <p:ext uri="{BB962C8B-B14F-4D97-AF65-F5344CB8AC3E}">
        <p14:creationId xmlns:p14="http://schemas.microsoft.com/office/powerpoint/2010/main" val="187456407"/>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974</TotalTime>
  <Words>417</Words>
  <Application>Microsoft Macintosh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Tema de Office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Microsoft Office User</cp:lastModifiedBy>
  <cp:revision>59</cp:revision>
  <dcterms:created xsi:type="dcterms:W3CDTF">2021-05-26T16:43:21Z</dcterms:created>
  <dcterms:modified xsi:type="dcterms:W3CDTF">2022-04-02T20:20:19Z</dcterms:modified>
</cp:coreProperties>
</file>